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70" r:id="rId2"/>
    <p:sldId id="271" r:id="rId3"/>
    <p:sldId id="259" r:id="rId4"/>
    <p:sldId id="256" r:id="rId5"/>
    <p:sldId id="260" r:id="rId6"/>
    <p:sldId id="262" r:id="rId7"/>
    <p:sldId id="290" r:id="rId8"/>
    <p:sldId id="265" r:id="rId9"/>
    <p:sldId id="258" r:id="rId10"/>
    <p:sldId id="257" r:id="rId11"/>
    <p:sldId id="261" r:id="rId12"/>
    <p:sldId id="285" r:id="rId13"/>
    <p:sldId id="286" r:id="rId14"/>
    <p:sldId id="287" r:id="rId15"/>
    <p:sldId id="288" r:id="rId16"/>
    <p:sldId id="289" r:id="rId17"/>
    <p:sldId id="291" r:id="rId18"/>
    <p:sldId id="264" r:id="rId19"/>
  </p:sldIdLst>
  <p:sldSz cx="9144000" cy="6858000" type="screen4x3"/>
  <p:notesSz cx="6669088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84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30DB965-5B5B-47F3-B997-E47AB189A1CC}" type="datetimeFigureOut">
              <a:rPr lang="es-ES" altLang="es-ES"/>
              <a:pPr>
                <a:defRPr/>
              </a:pPr>
              <a:t>30/01/2017</a:t>
            </a:fld>
            <a:endParaRPr lang="es-ES" altLang="es-E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97C053A-DF0B-42DD-87B8-2373A5FF4B8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014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B0B2-AD5C-478D-B894-598FC3863D35}" type="datetimeFigureOut">
              <a:rPr lang="es-ES"/>
              <a:pPr>
                <a:defRPr/>
              </a:pPr>
              <a:t>30/01/2017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91C05-8A32-4D3F-99A2-BE517C02A5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5EC10-424C-43BD-BB1E-506A84B27B7A}" type="datetimeFigureOut">
              <a:rPr lang="es-ES"/>
              <a:pPr>
                <a:defRPr/>
              </a:pPr>
              <a:t>30/01/2017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30A-5D47-4B24-8E20-1E22A0F83F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816F-F272-4A25-B9FE-97C7C3F84ECF}" type="datetimeFigureOut">
              <a:rPr lang="es-ES"/>
              <a:pPr>
                <a:defRPr/>
              </a:pPr>
              <a:t>30/01/2017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08551-78FB-4204-9BFF-4186E742C8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BA1B8-3DCB-449F-B34C-D5EFBDDECE10}" type="datetimeFigureOut">
              <a:rPr lang="es-ES"/>
              <a:pPr>
                <a:defRPr/>
              </a:pPr>
              <a:t>30/01/2017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8E8C-6223-46F9-B008-07D6732A30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FBAF-C16D-4325-A9FF-73D636158E94}" type="datetimeFigureOut">
              <a:rPr lang="es-ES"/>
              <a:pPr>
                <a:defRPr/>
              </a:pPr>
              <a:t>30/01/2017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FAC4-4746-4FB0-8785-6718C38FCA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86A93-0930-4F30-951D-2593DDB1B0BA}" type="datetimeFigureOut">
              <a:rPr lang="es-ES"/>
              <a:pPr>
                <a:defRPr/>
              </a:pPr>
              <a:t>30/01/2017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85FB3-064F-4131-8BCC-2BCEE88AB7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A5045-68ED-4E79-98A3-75B67C8A2D72}" type="datetimeFigureOut">
              <a:rPr lang="es-ES"/>
              <a:pPr>
                <a:defRPr/>
              </a:pPr>
              <a:t>30/01/2017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E0C1-28C4-42CF-9D3B-BADDDC6718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974CF-5955-40C4-AD38-2460558A97DF}" type="datetimeFigureOut">
              <a:rPr lang="es-ES"/>
              <a:pPr>
                <a:defRPr/>
              </a:pPr>
              <a:t>30/01/2017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358BD-33B1-4097-967B-279312F000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A0A7A-BE30-4BA9-BB02-4C80416C5E34}" type="datetimeFigureOut">
              <a:rPr lang="es-ES"/>
              <a:pPr>
                <a:defRPr/>
              </a:pPr>
              <a:t>30/01/2017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F5E1A-5197-499B-A21E-300ED39B6A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8CA50-28B3-4CED-84E9-E2A84F0E4871}" type="datetimeFigureOut">
              <a:rPr lang="es-ES"/>
              <a:pPr>
                <a:defRPr/>
              </a:pPr>
              <a:t>30/01/2017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9EC2-B881-4648-B362-4DB4B210CA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F41C-CCCF-4AFF-A70C-B12AE31BED74}" type="datetimeFigureOut">
              <a:rPr lang="es-ES"/>
              <a:pPr>
                <a:defRPr/>
              </a:pPr>
              <a:t>30/01/2017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336C-5954-4561-B61D-E99A62B5B7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4F8A40-2773-492A-BF5C-757F2DA406E4}" type="datetimeFigureOut">
              <a:rPr lang="es-ES"/>
              <a:pPr>
                <a:defRPr/>
              </a:pPr>
              <a:t>30/01/2017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9924C0-6620-43CE-A4BF-88B7E013E1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ienciasnaturales.es/BOMBEO.sw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"/>
          <p:cNvPicPr>
            <a:picLocks noChangeAspect="1" noChangeArrowheads="1"/>
          </p:cNvPicPr>
          <p:nvPr/>
        </p:nvPicPr>
        <p:blipFill rotWithShape="1">
          <a:blip r:embed="rId2"/>
          <a:srcRect l="2957" t="957"/>
          <a:stretch/>
        </p:blipFill>
        <p:spPr bwMode="auto">
          <a:xfrm>
            <a:off x="6588224" y="3356991"/>
            <a:ext cx="2555776" cy="3477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6084" r="11111"/>
          <a:stretch/>
        </p:blipFill>
        <p:spPr bwMode="auto">
          <a:xfrm>
            <a:off x="-3968" y="1988840"/>
            <a:ext cx="3168352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3124" y="3803760"/>
            <a:ext cx="3960440" cy="310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3 CuadroTexto"/>
          <p:cNvSpPr txBox="1">
            <a:spLocks noChangeArrowheads="1"/>
          </p:cNvSpPr>
          <p:nvPr/>
        </p:nvSpPr>
        <p:spPr bwMode="auto">
          <a:xfrm>
            <a:off x="661281" y="188640"/>
            <a:ext cx="806412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2400" u="sng" dirty="0">
                <a:solidFill>
                  <a:schemeClr val="bg1"/>
                </a:solidFill>
                <a:latin typeface="Arial Rounded MT Bold" pitchFamily="34" charset="0"/>
              </a:rPr>
              <a:t>TEMA 4</a:t>
            </a:r>
          </a:p>
          <a:p>
            <a:pPr algn="ctr"/>
            <a:endParaRPr lang="es-ES" altLang="es-ES" sz="28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ES" altLang="es-ES" sz="2800" dirty="0">
                <a:solidFill>
                  <a:schemeClr val="bg1"/>
                </a:solidFill>
                <a:latin typeface="Arial Rounded MT Bold" pitchFamily="34" charset="0"/>
              </a:rPr>
              <a:t>EL APARATO CIRCULATORIO</a:t>
            </a:r>
          </a:p>
          <a:p>
            <a:pPr algn="ctr"/>
            <a:r>
              <a:rPr lang="es-ES" altLang="es-ES" sz="2800" dirty="0">
                <a:solidFill>
                  <a:schemeClr val="bg1"/>
                </a:solidFill>
                <a:latin typeface="Arial Rounded MT Bold" pitchFamily="34" charset="0"/>
              </a:rPr>
              <a:t>EL SISTEMA LINFÁTICO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" y="620713"/>
            <a:ext cx="3328988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348038" y="260350"/>
            <a:ext cx="5688012" cy="637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atin typeface="+mn-lt"/>
              </a:rPr>
              <a:t>CIRCULACIÓN MENOR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latin typeface="+mn-lt"/>
              </a:rPr>
              <a:t>Lleva sangre con CO</a:t>
            </a:r>
            <a:r>
              <a:rPr lang="es-ES" sz="1600" baseline="-25000" dirty="0">
                <a:latin typeface="+mn-lt"/>
              </a:rPr>
              <a:t>2</a:t>
            </a:r>
            <a:r>
              <a:rPr lang="es-ES" sz="1600" dirty="0">
                <a:latin typeface="+mn-lt"/>
              </a:rPr>
              <a:t> a los pulmones a través de la arteria pulmonar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latin typeface="+mn-lt"/>
              </a:rPr>
              <a:t>Recoge O</a:t>
            </a:r>
            <a:r>
              <a:rPr lang="es-ES" sz="1600" baseline="-25000" dirty="0">
                <a:latin typeface="+mn-lt"/>
              </a:rPr>
              <a:t>2</a:t>
            </a:r>
            <a:r>
              <a:rPr lang="es-ES" sz="1600" dirty="0">
                <a:latin typeface="+mn-lt"/>
              </a:rPr>
              <a:t> de los pulmones y lo transporta al corazón a través de la vena pulmonar.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600" dirty="0"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atin typeface="+mn-lt"/>
              </a:rPr>
              <a:t>CIRCULACIÓN MAYOR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latin typeface="+mn-lt"/>
              </a:rPr>
              <a:t>La arteria aorta distribuye la sangre cargada de O</a:t>
            </a:r>
            <a:r>
              <a:rPr lang="es-ES" sz="1600" baseline="-25000" dirty="0">
                <a:latin typeface="+mn-lt"/>
              </a:rPr>
              <a:t>2</a:t>
            </a:r>
            <a:r>
              <a:rPr lang="es-ES" sz="1600" dirty="0">
                <a:latin typeface="+mn-lt"/>
              </a:rPr>
              <a:t> a todas las células del cuerpo.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latin typeface="+mn-lt"/>
              </a:rPr>
              <a:t>En los capilares sanguíneos se produce el intercambio de gases y de sustancias.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latin typeface="+mn-lt"/>
              </a:rPr>
              <a:t>El CO</a:t>
            </a:r>
            <a:r>
              <a:rPr lang="es-ES" sz="1600" baseline="-25000" dirty="0">
                <a:latin typeface="+mn-lt"/>
              </a:rPr>
              <a:t>2</a:t>
            </a:r>
            <a:r>
              <a:rPr lang="es-ES" sz="1600" dirty="0">
                <a:latin typeface="+mn-lt"/>
              </a:rPr>
              <a:t> y las sustancias de deshecho son recogidas por la vena cava.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latin typeface="+mn-lt"/>
              </a:rPr>
              <a:t>La sangre es filtrada en el riñón.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latin typeface="+mn-lt"/>
              </a:rPr>
              <a:t> Finalmente la sangre con CO</a:t>
            </a:r>
            <a:r>
              <a:rPr lang="es-ES" sz="1600" baseline="-25000" dirty="0">
                <a:latin typeface="+mn-lt"/>
              </a:rPr>
              <a:t>2</a:t>
            </a:r>
            <a:r>
              <a:rPr lang="es-ES" sz="1600" dirty="0">
                <a:latin typeface="+mn-lt"/>
              </a:rPr>
              <a:t> es transportada hasta el corazón donde la arteria pulmonar se encarga de llevarla hasta los pulmones donde el CO</a:t>
            </a:r>
            <a:r>
              <a:rPr lang="es-ES" sz="1600" baseline="-25000" dirty="0">
                <a:latin typeface="+mn-lt"/>
              </a:rPr>
              <a:t>2</a:t>
            </a:r>
            <a:r>
              <a:rPr lang="es-ES" sz="1600" dirty="0">
                <a:latin typeface="+mn-lt"/>
              </a:rPr>
              <a:t> es eliminado a través de la respiración.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3348038" y="620713"/>
            <a:ext cx="56880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833688"/>
            <a:ext cx="5694363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CuadroTexto"/>
          <p:cNvSpPr txBox="1">
            <a:spLocks noChangeArrowheads="1"/>
          </p:cNvSpPr>
          <p:nvPr/>
        </p:nvSpPr>
        <p:spPr bwMode="auto">
          <a:xfrm>
            <a:off x="2916238" y="193675"/>
            <a:ext cx="3095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b="1" dirty="0">
                <a:solidFill>
                  <a:srgbClr val="002060"/>
                </a:solidFill>
                <a:latin typeface="Arial Rounded MT Bold" pitchFamily="34" charset="0"/>
              </a:rPr>
              <a:t>SISTEMA LINFÁTICO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3500462" cy="497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500430" y="1500174"/>
            <a:ext cx="555149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1600" b="1" dirty="0">
                <a:latin typeface="+mn-lt"/>
              </a:rPr>
              <a:t>Compuesto por: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s-ES" sz="1600" b="1" dirty="0">
              <a:latin typeface="+mn-lt"/>
            </a:endParaRPr>
          </a:p>
          <a:p>
            <a:pPr marL="5334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1600" u="sng" dirty="0">
                <a:latin typeface="+mn-lt"/>
              </a:rPr>
              <a:t>La linfa</a:t>
            </a:r>
            <a:r>
              <a:rPr lang="es-ES" sz="1600" dirty="0">
                <a:latin typeface="+mn-lt"/>
              </a:rPr>
              <a:t> : </a:t>
            </a:r>
          </a:p>
          <a:p>
            <a:pPr marL="806450" lvl="1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latin typeface="+mn-lt"/>
              </a:rPr>
              <a:t>Tejido fluido formado por agua y sustancias en disolución.</a:t>
            </a:r>
          </a:p>
          <a:p>
            <a:pPr marL="8064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latin typeface="+mn-lt"/>
              </a:rPr>
              <a:t>Se mueve </a:t>
            </a:r>
            <a:r>
              <a:rPr lang="es-ES" altLang="es-ES" sz="1600" dirty="0">
                <a:latin typeface="Calibri" pitchFamily="34" charset="0"/>
              </a:rPr>
              <a:t>pasivamente por </a:t>
            </a:r>
            <a:r>
              <a:rPr lang="es-ES" sz="1600" dirty="0">
                <a:latin typeface="+mn-lt"/>
              </a:rPr>
              <a:t>la actividad contráctil de los vasos linfáticos.</a:t>
            </a:r>
          </a:p>
          <a:p>
            <a:pPr marL="806450" indent="-268288">
              <a:buFont typeface="Arial" pitchFamily="34" charset="0"/>
              <a:buChar char="•"/>
            </a:pPr>
            <a:r>
              <a:rPr lang="es-ES" altLang="es-ES" sz="1600" dirty="0">
                <a:latin typeface="Calibri" pitchFamily="34" charset="0"/>
              </a:rPr>
              <a:t>Transporta sustancias hasta el torrente circulatorio.</a:t>
            </a:r>
          </a:p>
          <a:p>
            <a:pPr marL="806450" indent="-268288">
              <a:buFont typeface="Arial" pitchFamily="34" charset="0"/>
              <a:buChar char="•"/>
            </a:pPr>
            <a:r>
              <a:rPr lang="es-ES" altLang="es-ES" sz="1600" dirty="0">
                <a:latin typeface="Calibri" pitchFamily="34" charset="0"/>
              </a:rPr>
              <a:t>Muy importante en la defensa del cuerpo.</a:t>
            </a:r>
          </a:p>
          <a:p>
            <a:pPr marL="8064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600" dirty="0">
              <a:latin typeface="+mn-lt"/>
            </a:endParaRPr>
          </a:p>
          <a:p>
            <a:pPr marL="5334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1600" u="sng" dirty="0">
                <a:latin typeface="+mn-lt"/>
              </a:rPr>
              <a:t>Órganos</a:t>
            </a:r>
            <a:r>
              <a:rPr lang="es-ES" sz="1600" dirty="0">
                <a:latin typeface="+mn-lt"/>
              </a:rPr>
              <a:t>:</a:t>
            </a:r>
          </a:p>
          <a:p>
            <a:pPr marL="8191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i="1" dirty="0">
                <a:latin typeface="+mn-lt"/>
              </a:rPr>
              <a:t>Bazo</a:t>
            </a:r>
            <a:r>
              <a:rPr lang="es-ES" sz="1600" dirty="0">
                <a:latin typeface="+mn-lt"/>
              </a:rPr>
              <a:t>: es donde se destruyen los glóbulos rojos, se acumulan las plaquetas, filtra la sangre y participa en la lucha contra las infecciones.</a:t>
            </a:r>
          </a:p>
          <a:p>
            <a:pPr marL="8191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i="1" dirty="0">
                <a:latin typeface="+mn-lt"/>
              </a:rPr>
              <a:t>Timo</a:t>
            </a:r>
            <a:r>
              <a:rPr lang="es-ES" sz="1600" dirty="0">
                <a:latin typeface="+mn-lt"/>
              </a:rPr>
              <a:t>: órgano donde maduran los linfocitos T.</a:t>
            </a:r>
          </a:p>
          <a:p>
            <a:pPr marL="8191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i="1" dirty="0">
                <a:latin typeface="+mn-lt"/>
              </a:rPr>
              <a:t>Ganglios linfáticos</a:t>
            </a:r>
            <a:r>
              <a:rPr lang="es-ES" sz="1600" dirty="0">
                <a:latin typeface="+mn-lt"/>
              </a:rPr>
              <a:t>: orgánulos en los que se filtra la linfa impidiendo que los microbios, células cancerígenas y células extrañas continúen circulando por el torrente circulatorio. </a:t>
            </a:r>
          </a:p>
          <a:p>
            <a:pPr marL="8191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	También es el lugar de proliferación de linfocitos B.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42844" y="642918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1600" b="1" dirty="0">
                <a:latin typeface="+mj-lt"/>
              </a:rPr>
              <a:t>Se encarga de:</a:t>
            </a:r>
          </a:p>
          <a:p>
            <a:pPr marL="5334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1600" dirty="0">
                <a:latin typeface="+mj-lt"/>
              </a:rPr>
              <a:t>Eliminar de los tejidos el exceso de proteínas y líquidos.</a:t>
            </a:r>
          </a:p>
          <a:p>
            <a:pPr marL="5334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1600" dirty="0">
                <a:latin typeface="+mj-lt"/>
              </a:rPr>
              <a:t>Absorben los lípidos del intestino y los transportan hasta el torrente circulatorio.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443704"/>
            <a:ext cx="7087173" cy="441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462654" cy="233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19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4835550" cy="522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125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7014"/>
            <a:ext cx="7056784" cy="558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6047353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sistema linfático vierte al torrente sanguíneo en las venas subclavias derecha e izquierda (mal en el dibujo)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35088" y="1988840"/>
            <a:ext cx="158417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/>
              <a:t>LOS VASOS LINFÁTICOS VIERTEN LA LINFA AL SISTEMA SANGUÍNEO A TRAVÉS DE LAS VENAS SUBCLAVIAS INFERIOR Y SUPERIOR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235088" y="3717032"/>
            <a:ext cx="124868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/>
              <a:t>NODO LINFÁTICO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027176" y="1556792"/>
            <a:ext cx="124868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/>
              <a:t>NODO LINFÁTICO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636168" y="5013176"/>
            <a:ext cx="124868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/>
              <a:t>FLUJO LINFÁTICO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444208" y="5445224"/>
            <a:ext cx="9361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/>
              <a:t>CAPILARES</a:t>
            </a:r>
          </a:p>
          <a:p>
            <a:r>
              <a:rPr lang="es-ES" sz="900" dirty="0"/>
              <a:t>LINFÁTICOS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164288" y="4782344"/>
            <a:ext cx="1008112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/>
              <a:t>RED DE CAPILARES</a:t>
            </a:r>
          </a:p>
          <a:p>
            <a:r>
              <a:rPr lang="es-ES" sz="900" dirty="0"/>
              <a:t>SISTÉMICOS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188020" y="3209865"/>
            <a:ext cx="9123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/>
              <a:t>FLUJO SANGUÍNEO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819868" y="620688"/>
            <a:ext cx="9123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/>
              <a:t>CAPILARES LINFÁTICOS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927134" y="1196752"/>
            <a:ext cx="1101250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/>
              <a:t>RED DE CAPILARES  PULMONARES</a:t>
            </a:r>
          </a:p>
        </p:txBody>
      </p:sp>
    </p:spTree>
    <p:extLst>
      <p:ext uri="{BB962C8B-B14F-4D97-AF65-F5344CB8AC3E}">
        <p14:creationId xmlns:p14="http://schemas.microsoft.com/office/powerpoint/2010/main" val="4275461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9"/>
          <p:cNvSpPr txBox="1">
            <a:spLocks noChangeArrowheads="1"/>
          </p:cNvSpPr>
          <p:nvPr/>
        </p:nvSpPr>
        <p:spPr bwMode="auto">
          <a:xfrm>
            <a:off x="395288" y="1050925"/>
            <a:ext cx="79930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b="1">
                <a:latin typeface="Calibri" pitchFamily="34" charset="0"/>
              </a:rPr>
              <a:t>Infarto: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>
                <a:latin typeface="Calibri" pitchFamily="34" charset="0"/>
              </a:rPr>
              <a:t>Una parte del tejido cardiaco queda sin aporte de sangre, normalmente por obstrucción de las arterias coronarias. El tejido afectado muere. Dependiendo del grado de daño puede originar la muerte.</a:t>
            </a:r>
          </a:p>
        </p:txBody>
      </p:sp>
      <p:sp>
        <p:nvSpPr>
          <p:cNvPr id="29699" name="Text Box 29"/>
          <p:cNvSpPr txBox="1">
            <a:spLocks noChangeArrowheads="1"/>
          </p:cNvSpPr>
          <p:nvPr/>
        </p:nvSpPr>
        <p:spPr bwMode="auto">
          <a:xfrm>
            <a:off x="755650" y="260350"/>
            <a:ext cx="2663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>
                <a:latin typeface="Calibri" pitchFamily="34" charset="0"/>
              </a:rPr>
              <a:t>ENFERMEDADES CARDIOVASCULARES</a:t>
            </a:r>
          </a:p>
        </p:txBody>
      </p:sp>
      <p:sp>
        <p:nvSpPr>
          <p:cNvPr id="29700" name="Line 30"/>
          <p:cNvSpPr>
            <a:spLocks noChangeShapeType="1"/>
          </p:cNvSpPr>
          <p:nvPr/>
        </p:nvSpPr>
        <p:spPr bwMode="auto">
          <a:xfrm>
            <a:off x="2916238" y="584200"/>
            <a:ext cx="62277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9701" name="Line 31"/>
          <p:cNvSpPr>
            <a:spLocks noChangeShapeType="1"/>
          </p:cNvSpPr>
          <p:nvPr/>
        </p:nvSpPr>
        <p:spPr bwMode="auto">
          <a:xfrm>
            <a:off x="1588" y="581025"/>
            <a:ext cx="75565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9702" name="Rectangle 32"/>
          <p:cNvSpPr>
            <a:spLocks noChangeArrowheads="1"/>
          </p:cNvSpPr>
          <p:nvPr/>
        </p:nvSpPr>
        <p:spPr bwMode="auto">
          <a:xfrm>
            <a:off x="395288" y="3429000"/>
            <a:ext cx="82438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b="1">
                <a:latin typeface="Calibri" pitchFamily="34" charset="0"/>
              </a:rPr>
              <a:t>La angina de pecho</a:t>
            </a:r>
          </a:p>
          <a:p>
            <a:pPr eaLnBrk="1" hangingPunct="1">
              <a:lnSpc>
                <a:spcPct val="150000"/>
              </a:lnSpc>
            </a:pPr>
            <a:endParaRPr lang="es-ES" altLang="es-ES" b="1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ES" altLang="es-ES">
                <a:latin typeface="Calibri" pitchFamily="34" charset="0"/>
              </a:rPr>
              <a:t>Dolor, generalmente de carácter opresivo, localizado en el área retroesternal, ocasionado por insuficiente aporte de sangre (oxígeno) a las células del músculo del corazón. Por lo general esa reducción en el aporte de oxígeno al corazón es causada por una obstrucción o un espasmo de las arterias coronarias, es decir, de los vasos sanguíneos que aportan la irrigación al corazón.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87338" y="1125538"/>
            <a:ext cx="86407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>
                <a:latin typeface="Calibri" pitchFamily="34" charset="0"/>
              </a:rPr>
              <a:t>Accidente cerebrovascular, ictus cerebral o apoplejía: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>
                <a:latin typeface="Calibri" pitchFamily="34" charset="0"/>
              </a:rPr>
              <a:t>Ocurre cuando se interrumpe el riego sanguíneo de una parte del cerebro, generalmente debido a la presencia de un trombo (coágulo) en la arteria cerebral o por areterioesclerosis.</a:t>
            </a:r>
          </a:p>
        </p:txBody>
      </p:sp>
      <p:pic>
        <p:nvPicPr>
          <p:cNvPr id="30723" name="Picture 5" descr="20080407193416-aterom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176588"/>
            <a:ext cx="2532063" cy="1941512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6" descr="aterosclerosis_coronari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2889250"/>
            <a:ext cx="2000250" cy="25146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7" descr="infart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2457450"/>
            <a:ext cx="4278312" cy="342265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755650" y="260350"/>
            <a:ext cx="2663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>
                <a:latin typeface="Calibri" pitchFamily="34" charset="0"/>
              </a:rPr>
              <a:t>ENFERMEDADES CARDIOVASCULARES</a:t>
            </a:r>
          </a:p>
        </p:txBody>
      </p:sp>
      <p:sp>
        <p:nvSpPr>
          <p:cNvPr id="30727" name="Line 9"/>
          <p:cNvSpPr>
            <a:spLocks noChangeShapeType="1"/>
          </p:cNvSpPr>
          <p:nvPr/>
        </p:nvSpPr>
        <p:spPr bwMode="auto">
          <a:xfrm>
            <a:off x="2987675" y="581025"/>
            <a:ext cx="6156325" cy="317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1588" y="581025"/>
            <a:ext cx="75565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77365"/>
            <a:ext cx="7056783" cy="586217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699792" y="1886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AMPLIACIÓN</a:t>
            </a:r>
          </a:p>
        </p:txBody>
      </p:sp>
    </p:spTree>
    <p:extLst>
      <p:ext uri="{BB962C8B-B14F-4D97-AF65-F5344CB8AC3E}">
        <p14:creationId xmlns:p14="http://schemas.microsoft.com/office/powerpoint/2010/main" val="193821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4 CuadroTexto"/>
          <p:cNvSpPr txBox="1">
            <a:spLocks noChangeArrowheads="1"/>
          </p:cNvSpPr>
          <p:nvPr/>
        </p:nvSpPr>
        <p:spPr bwMode="auto">
          <a:xfrm>
            <a:off x="2124075" y="263525"/>
            <a:ext cx="5327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b="1">
                <a:solidFill>
                  <a:srgbClr val="FF0000"/>
                </a:solidFill>
                <a:latin typeface="Arial Rounded MT Bold" pitchFamily="34" charset="0"/>
              </a:rPr>
              <a:t>EL LATIDO CARDIACO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817563"/>
            <a:ext cx="7921625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57488" y="57148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ÍNDICE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285984" y="1396261"/>
            <a:ext cx="47149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/>
              <a:t>La Sangre</a:t>
            </a:r>
          </a:p>
          <a:p>
            <a:pPr marL="800100" lvl="1" indent="-342900"/>
            <a:r>
              <a:rPr lang="es-ES" dirty="0"/>
              <a:t>1.1. Las células sanguíneas</a:t>
            </a:r>
          </a:p>
          <a:p>
            <a:pPr marL="800100" lvl="1" indent="-342900"/>
            <a:endParaRPr lang="es-ES" dirty="0"/>
          </a:p>
          <a:p>
            <a:pPr marL="358775" lvl="1" indent="-358775">
              <a:buAutoNum type="arabicPeriod" startAt="2"/>
              <a:tabLst>
                <a:tab pos="358775" algn="l"/>
              </a:tabLst>
            </a:pPr>
            <a:r>
              <a:rPr lang="es-ES" dirty="0"/>
              <a:t>El Corazón</a:t>
            </a:r>
          </a:p>
          <a:p>
            <a:pPr marL="806450" lvl="1" indent="-358775">
              <a:tabLst>
                <a:tab pos="806450" algn="l"/>
              </a:tabLst>
            </a:pPr>
            <a:r>
              <a:rPr lang="es-ES" dirty="0"/>
              <a:t>2.1. Anatomía del Corazón</a:t>
            </a:r>
          </a:p>
          <a:p>
            <a:pPr marL="806450" lvl="1" indent="-358775">
              <a:tabLst>
                <a:tab pos="806450" algn="l"/>
              </a:tabLst>
            </a:pPr>
            <a:r>
              <a:rPr lang="es-ES" dirty="0"/>
              <a:t>2.2. El Latido Cardíaco</a:t>
            </a:r>
          </a:p>
          <a:p>
            <a:pPr marL="358775" lvl="1" indent="-358775">
              <a:tabLst>
                <a:tab pos="358775" algn="l"/>
              </a:tabLst>
            </a:pPr>
            <a:endParaRPr lang="es-ES" dirty="0"/>
          </a:p>
          <a:p>
            <a:pPr marL="358775" lvl="1" indent="-358775">
              <a:tabLst>
                <a:tab pos="358775" algn="l"/>
              </a:tabLst>
            </a:pPr>
            <a:r>
              <a:rPr lang="es-ES" dirty="0"/>
              <a:t>3. Vasos Sanguíneos</a:t>
            </a:r>
          </a:p>
          <a:p>
            <a:pPr marL="896938" lvl="1" indent="-449263">
              <a:tabLst>
                <a:tab pos="896938" algn="l"/>
              </a:tabLst>
            </a:pPr>
            <a:r>
              <a:rPr lang="es-ES" dirty="0"/>
              <a:t>3.1. Arterias</a:t>
            </a:r>
          </a:p>
          <a:p>
            <a:pPr marL="896938" lvl="1" indent="-449263">
              <a:tabLst>
                <a:tab pos="896938" algn="l"/>
              </a:tabLst>
            </a:pPr>
            <a:r>
              <a:rPr lang="es-ES" dirty="0"/>
              <a:t>3.2. Venas</a:t>
            </a:r>
          </a:p>
          <a:p>
            <a:pPr marL="358775" lvl="1" indent="-358775">
              <a:tabLst>
                <a:tab pos="358775" algn="l"/>
              </a:tabLst>
            </a:pPr>
            <a:endParaRPr lang="es-ES" dirty="0"/>
          </a:p>
          <a:p>
            <a:pPr marL="358775" lvl="1" indent="-358775">
              <a:tabLst>
                <a:tab pos="358775" algn="l"/>
              </a:tabLst>
            </a:pPr>
            <a:r>
              <a:rPr lang="es-ES" dirty="0"/>
              <a:t>4. Circulación Mayor y Menor</a:t>
            </a:r>
          </a:p>
          <a:p>
            <a:pPr marL="358775" lvl="1" indent="-358775">
              <a:tabLst>
                <a:tab pos="358775" algn="l"/>
              </a:tabLst>
            </a:pPr>
            <a:endParaRPr lang="es-ES" dirty="0"/>
          </a:p>
          <a:p>
            <a:pPr marL="358775" lvl="1" indent="-358775">
              <a:tabLst>
                <a:tab pos="358775" algn="l"/>
              </a:tabLst>
            </a:pPr>
            <a:r>
              <a:rPr lang="es-ES" dirty="0"/>
              <a:t>5. El Sistema Linfático</a:t>
            </a:r>
          </a:p>
          <a:p>
            <a:pPr marL="358775" lvl="1" indent="-358775">
              <a:tabLst>
                <a:tab pos="358775" algn="l"/>
              </a:tabLst>
            </a:pP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6400"/>
            <a:ext cx="2298700" cy="61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924300" y="1412875"/>
            <a:ext cx="4176713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n-lt"/>
              </a:rPr>
              <a:t>Está formado por: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marL="342900" indent="-3429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dirty="0">
                <a:latin typeface="+mn-lt"/>
              </a:rPr>
              <a:t>Sangre</a:t>
            </a:r>
          </a:p>
          <a:p>
            <a:pPr marL="342900" indent="-3429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dirty="0">
                <a:latin typeface="+mn-lt"/>
              </a:rPr>
              <a:t>El corazón</a:t>
            </a:r>
          </a:p>
          <a:p>
            <a:pPr marL="342900" indent="-3429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dirty="0">
                <a:latin typeface="+mn-lt"/>
              </a:rPr>
              <a:t>Vasos sanguíneos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dirty="0"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27375" y="5157788"/>
            <a:ext cx="5616575" cy="13843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En este link encontraréis toda la información que necesitéis sobre el sistema circulatorio. Está muy bien hecha e incluso podréis comprobar vuestros conocimientos: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http://www.juntadeandalucia.es/averroes/~29701428/salud/ssvv/cardiovgrande.htm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067175" y="476250"/>
            <a:ext cx="4570413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Arial Rounded MT Bold" pitchFamily="34" charset="0"/>
              </a:rPr>
              <a:t>EL APARATO CIRCULATORIO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CuadroTexto"/>
          <p:cNvSpPr txBox="1">
            <a:spLocks noChangeArrowheads="1"/>
          </p:cNvSpPr>
          <p:nvPr/>
        </p:nvSpPr>
        <p:spPr bwMode="auto">
          <a:xfrm>
            <a:off x="684213" y="752475"/>
            <a:ext cx="7920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b="1">
                <a:latin typeface="Calibri" pitchFamily="34" charset="0"/>
              </a:rPr>
              <a:t>El aparato circulatorio </a:t>
            </a:r>
            <a:r>
              <a:rPr lang="es-ES" altLang="es-ES">
                <a:latin typeface="Calibri" pitchFamily="34" charset="0"/>
              </a:rPr>
              <a:t>desempeña la función de recoger sustancias (útiles y desechadas) de los órganos de intercambio y las células y llevarlas hasta su destino. </a:t>
            </a:r>
          </a:p>
        </p:txBody>
      </p:sp>
      <p:sp>
        <p:nvSpPr>
          <p:cNvPr id="4099" name="5 CuadroTexto"/>
          <p:cNvSpPr txBox="1">
            <a:spLocks noChangeArrowheads="1"/>
          </p:cNvSpPr>
          <p:nvPr/>
        </p:nvSpPr>
        <p:spPr bwMode="auto">
          <a:xfrm>
            <a:off x="642910" y="1643050"/>
            <a:ext cx="621665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altLang="es-ES" sz="1600" b="1" dirty="0">
                <a:latin typeface="Calibri" pitchFamily="34" charset="0"/>
              </a:rPr>
              <a:t>SANGRE</a:t>
            </a:r>
          </a:p>
          <a:p>
            <a:endParaRPr lang="es-ES" altLang="es-ES" sz="16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altLang="es-ES" sz="1600" dirty="0">
                <a:latin typeface="Calibri" pitchFamily="34" charset="0"/>
              </a:rPr>
              <a:t>Tejido fluido  encargado de la distribución y recogida de sustancias </a:t>
            </a:r>
            <a:endParaRPr lang="es-ES" altLang="es-ES" sz="16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altLang="es-ES" sz="1600" dirty="0">
                <a:latin typeface="Calibri" pitchFamily="34" charset="0"/>
              </a:rPr>
              <a:t>Bombeada por el corazón</a:t>
            </a:r>
          </a:p>
          <a:p>
            <a:pPr>
              <a:buFont typeface="Wingdings" pitchFamily="2" charset="2"/>
              <a:buChar char="ü"/>
            </a:pPr>
            <a:r>
              <a:rPr lang="es-ES" altLang="es-ES" sz="1600" dirty="0">
                <a:latin typeface="Calibri" pitchFamily="34" charset="0"/>
              </a:rPr>
              <a:t>Una persona adulta tiene alrededor de 5L de sangre</a:t>
            </a:r>
          </a:p>
          <a:p>
            <a:pPr>
              <a:buFont typeface="Wingdings" pitchFamily="2" charset="2"/>
              <a:buChar char="ü"/>
            </a:pPr>
            <a:r>
              <a:rPr lang="es-ES" altLang="es-ES" sz="1600" dirty="0">
                <a:latin typeface="Calibri" pitchFamily="34" charset="0"/>
              </a:rPr>
              <a:t>Sistema cerrado de venas, arterias y capilares.</a:t>
            </a:r>
          </a:p>
          <a:p>
            <a:endParaRPr lang="es-ES" altLang="es-ES" sz="1600" dirty="0">
              <a:latin typeface="Calibri" pitchFamily="34" charset="0"/>
            </a:endParaRPr>
          </a:p>
          <a:p>
            <a:r>
              <a:rPr lang="es-ES" altLang="es-ES" sz="1600" u="sng" dirty="0">
                <a:latin typeface="Calibri" pitchFamily="34" charset="0"/>
              </a:rPr>
              <a:t>Contiene</a:t>
            </a:r>
            <a:r>
              <a:rPr lang="es-ES" altLang="es-ES" sz="1600" dirty="0">
                <a:latin typeface="Calibri" pitchFamily="34" charset="0"/>
              </a:rPr>
              <a:t>:</a:t>
            </a:r>
          </a:p>
          <a:p>
            <a:pPr marL="179388" indent="-179388">
              <a:buFont typeface="Arial" charset="0"/>
              <a:buChar char="•"/>
            </a:pPr>
            <a:r>
              <a:rPr lang="es-ES" altLang="es-ES" sz="1600" dirty="0">
                <a:latin typeface="Calibri" pitchFamily="34" charset="0"/>
              </a:rPr>
              <a:t>Células: glóbulos blancos, glóbulos rojos y plaquetas.</a:t>
            </a:r>
          </a:p>
          <a:p>
            <a:pPr marL="179388" indent="-179388">
              <a:buFont typeface="Arial" charset="0"/>
              <a:buChar char="•"/>
            </a:pPr>
            <a:r>
              <a:rPr lang="es-ES" altLang="es-ES" sz="1600" dirty="0">
                <a:latin typeface="Calibri" pitchFamily="34" charset="0"/>
              </a:rPr>
              <a:t>Plasma: compuesto por agua y por diferentes tipos de moléculas (proteínas, hormonas, etc..).</a:t>
            </a:r>
          </a:p>
          <a:p>
            <a:endParaRPr lang="es-ES" altLang="es-ES" sz="1600" dirty="0">
              <a:latin typeface="Calibri" pitchFamily="34" charset="0"/>
            </a:endParaRPr>
          </a:p>
          <a:p>
            <a:r>
              <a:rPr lang="es-ES" altLang="es-ES" sz="1600" u="sng" dirty="0">
                <a:latin typeface="Calibri" pitchFamily="34" charset="0"/>
              </a:rPr>
              <a:t>Funciones en las que interviene</a:t>
            </a:r>
            <a:r>
              <a:rPr lang="es-ES" altLang="es-ES" sz="1600" dirty="0">
                <a:latin typeface="Calibri" pitchFamily="34" charset="0"/>
              </a:rPr>
              <a:t>: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ES" altLang="es-ES" sz="1600" dirty="0">
                <a:latin typeface="Calibri" pitchFamily="34" charset="0"/>
              </a:rPr>
              <a:t>Nutrición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ES" altLang="es-ES" sz="1600" dirty="0">
                <a:latin typeface="Calibri" pitchFamily="34" charset="0"/>
              </a:rPr>
              <a:t>Respiración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ES" altLang="es-ES" sz="1600" dirty="0">
                <a:latin typeface="Calibri" pitchFamily="34" charset="0"/>
              </a:rPr>
              <a:t>Excreción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ES" altLang="es-ES" sz="1600" dirty="0">
                <a:latin typeface="Calibri" pitchFamily="34" charset="0"/>
              </a:rPr>
              <a:t>Defensa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ES" altLang="es-ES" sz="1600" dirty="0">
                <a:latin typeface="Calibri" pitchFamily="34" charset="0"/>
              </a:rPr>
              <a:t>Regulación térmica</a:t>
            </a:r>
          </a:p>
          <a:p>
            <a:pPr>
              <a:buFont typeface="Wingdings" pitchFamily="2" charset="2"/>
              <a:buChar char="ü"/>
            </a:pPr>
            <a:endParaRPr lang="es-ES" altLang="es-ES" sz="1600" dirty="0">
              <a:latin typeface="Calibri" pitchFamily="34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500306"/>
            <a:ext cx="24368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150" y="476250"/>
            <a:ext cx="5329238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FF0000"/>
                </a:solidFill>
                <a:latin typeface="Arial Rounded MT Bold" pitchFamily="34" charset="0"/>
              </a:rPr>
              <a:t>CÉLULAS SANGUÍNEAS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835150" y="1268413"/>
            <a:ext cx="230505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25538"/>
            <a:ext cx="4606925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125538"/>
            <a:ext cx="1439863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578100"/>
            <a:ext cx="28575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4941888"/>
            <a:ext cx="191770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75" y="4941888"/>
            <a:ext cx="142875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CuadroTexto"/>
          <p:cNvSpPr txBox="1">
            <a:spLocks noChangeArrowheads="1"/>
          </p:cNvSpPr>
          <p:nvPr/>
        </p:nvSpPr>
        <p:spPr bwMode="auto">
          <a:xfrm>
            <a:off x="1835150" y="476250"/>
            <a:ext cx="532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b="1">
                <a:solidFill>
                  <a:srgbClr val="FF0000"/>
                </a:solidFill>
                <a:latin typeface="Arial Rounded MT Bold" pitchFamily="34" charset="0"/>
              </a:rPr>
              <a:t>EL CORAZÓN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84288"/>
            <a:ext cx="39719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4 CuadroTexto"/>
          <p:cNvSpPr txBox="1">
            <a:spLocks noChangeArrowheads="1"/>
          </p:cNvSpPr>
          <p:nvPr/>
        </p:nvSpPr>
        <p:spPr bwMode="auto">
          <a:xfrm>
            <a:off x="4284663" y="1196975"/>
            <a:ext cx="467201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" altLang="es-ES">
                <a:latin typeface="Calibri" pitchFamily="34" charset="0"/>
              </a:rPr>
              <a:t>Es el órgano encargado de bombear la sangre.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" altLang="es-ES">
                <a:latin typeface="Calibri" pitchFamily="34" charset="0"/>
              </a:rPr>
              <a:t>Formado por dos aurículas y dos ventrículos.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" altLang="es-ES">
                <a:latin typeface="Calibri" pitchFamily="34" charset="0"/>
              </a:rPr>
              <a:t>Las aurículas y ventrículos están separados por las válvulas aurículo-ventriculares: </a:t>
            </a:r>
            <a:r>
              <a:rPr lang="es-ES" altLang="es-ES" b="1">
                <a:latin typeface="Calibri" pitchFamily="34" charset="0"/>
              </a:rPr>
              <a:t>tricúspide</a:t>
            </a:r>
            <a:r>
              <a:rPr lang="es-ES" altLang="es-ES">
                <a:latin typeface="Calibri" pitchFamily="34" charset="0"/>
              </a:rPr>
              <a:t> (derechos) y </a:t>
            </a:r>
            <a:r>
              <a:rPr lang="es-ES" altLang="es-ES" b="1">
                <a:latin typeface="Calibri" pitchFamily="34" charset="0"/>
              </a:rPr>
              <a:t>mitral</a:t>
            </a:r>
            <a:r>
              <a:rPr lang="es-ES" altLang="es-ES">
                <a:latin typeface="Calibri" pitchFamily="34" charset="0"/>
              </a:rPr>
              <a:t> (izquierdos).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" altLang="es-ES">
                <a:latin typeface="Calibri" pitchFamily="34" charset="0"/>
              </a:rPr>
              <a:t>El paso de la sangre del ventrículo derecho a la arteria pulmonar está regulado por la </a:t>
            </a:r>
            <a:r>
              <a:rPr lang="es-ES" altLang="es-ES" b="1">
                <a:latin typeface="Calibri" pitchFamily="34" charset="0"/>
              </a:rPr>
              <a:t>válvula pulmonar </a:t>
            </a:r>
            <a:r>
              <a:rPr lang="es-ES" altLang="es-ES">
                <a:latin typeface="Calibri" pitchFamily="34" charset="0"/>
              </a:rPr>
              <a:t>(válvula semilunar).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" altLang="es-ES">
                <a:latin typeface="Calibri" pitchFamily="34" charset="0"/>
              </a:rPr>
              <a:t>El paso de la sangre del ventrículo izquierdo a la arteria aorta está regulado por la </a:t>
            </a:r>
            <a:r>
              <a:rPr lang="es-ES" altLang="es-ES" b="1">
                <a:latin typeface="Calibri" pitchFamily="34" charset="0"/>
              </a:rPr>
              <a:t>válvula aórtica </a:t>
            </a:r>
            <a:r>
              <a:rPr lang="es-ES" altLang="es-ES">
                <a:latin typeface="Calibri" pitchFamily="34" charset="0"/>
              </a:rPr>
              <a:t>(válvula semilunar).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92590" y="380262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2"/>
              </a:rPr>
              <a:t>http://cienciasnaturales.es/BOMBEO.swf</a:t>
            </a:r>
            <a:endParaRPr lang="es-ES" dirty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5196" t="8522" r="3024" b="19891"/>
          <a:stretch/>
        </p:blipFill>
        <p:spPr>
          <a:xfrm>
            <a:off x="508659" y="1041295"/>
            <a:ext cx="8318565" cy="329603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9552" y="42930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DIÁSTOLE AURICULAR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500897" y="42930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SÍSTOLE AURICULAR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462242" y="4293096"/>
            <a:ext cx="1894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DIÁSTOLE VENTRICULAR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661555" y="4293096"/>
            <a:ext cx="1829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SÍSTOLE VENTRICULAR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907704" y="537321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DIÁSTOLE</a:t>
            </a:r>
            <a:r>
              <a:rPr lang="es-ES" dirty="0"/>
              <a:t>= RELAJACIÓN + LLENADO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/>
              <a:t>SÍSTOLE</a:t>
            </a:r>
            <a:r>
              <a:rPr lang="es-ES" dirty="0"/>
              <a:t>= CONTRACCIÓN + VACIADO</a:t>
            </a:r>
          </a:p>
        </p:txBody>
      </p:sp>
    </p:spTree>
    <p:extLst>
      <p:ext uri="{BB962C8B-B14F-4D97-AF65-F5344CB8AC3E}">
        <p14:creationId xmlns:p14="http://schemas.microsoft.com/office/powerpoint/2010/main" val="302698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25" y="1844675"/>
            <a:ext cx="6667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2411760" y="54868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RUIDOS DEL CORAZÓN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1412875"/>
            <a:ext cx="4779963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4932363" y="836613"/>
            <a:ext cx="4211637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+mn-lt"/>
              </a:rPr>
              <a:t>ARTERIAS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latin typeface="+mn-lt"/>
              </a:rPr>
              <a:t>Se originan en el corazón y llegan a todas las partes del cuerpo.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latin typeface="+mn-lt"/>
              </a:rPr>
              <a:t>Forma cilíndrica, rectilíneos y consistencia elástica.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latin typeface="+mn-lt"/>
              </a:rPr>
              <a:t>A medida que se alejan del corazón se ramifican en arteriolas y estas en capilares.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+mn-lt"/>
              </a:rPr>
              <a:t>VENAS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latin typeface="+mn-lt"/>
              </a:rPr>
              <a:t>Vasos sanguíneos que desde los capilares sanguíneos llevan la sangre al corazón.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latin typeface="+mn-lt"/>
              </a:rPr>
              <a:t>Son cilíndricas y con mayor diámetro que las arterias con paredes muy delgadas.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latin typeface="+mn-lt"/>
              </a:rPr>
              <a:t>Según su diámetro se dividen en: venas, vénulas y vénulas </a:t>
            </a:r>
            <a:r>
              <a:rPr lang="es-ES" dirty="0" err="1">
                <a:latin typeface="+mn-lt"/>
              </a:rPr>
              <a:t>postcapilares</a:t>
            </a:r>
            <a:r>
              <a:rPr lang="es-ES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1268" name="5 CuadroTexto"/>
          <p:cNvSpPr txBox="1">
            <a:spLocks noChangeArrowheads="1"/>
          </p:cNvSpPr>
          <p:nvPr/>
        </p:nvSpPr>
        <p:spPr bwMode="auto">
          <a:xfrm>
            <a:off x="2124075" y="273050"/>
            <a:ext cx="5327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b="1">
                <a:solidFill>
                  <a:srgbClr val="FF0000"/>
                </a:solidFill>
                <a:latin typeface="Arial Rounded MT Bold" pitchFamily="34" charset="0"/>
              </a:rPr>
              <a:t>VASOS SANGUÍNEOS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879</Words>
  <Application>Microsoft Office PowerPoint</Application>
  <PresentationFormat>Presentación en pantalla (4:3)</PresentationFormat>
  <Paragraphs>125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Arial Rounded MT Bold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Beatriz</dc:creator>
  <cp:lastModifiedBy>Juan Bettin T</cp:lastModifiedBy>
  <cp:revision>62</cp:revision>
  <dcterms:created xsi:type="dcterms:W3CDTF">2013-05-22T07:52:15Z</dcterms:created>
  <dcterms:modified xsi:type="dcterms:W3CDTF">2017-01-30T13:44:44Z</dcterms:modified>
</cp:coreProperties>
</file>